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4" d="100"/>
          <a:sy n="84" d="100"/>
        </p:scale>
        <p:origin x="126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0A60B-AB49-43F6-92C7-8CF417355E5C}" type="datetimeFigureOut">
              <a:rPr lang="es-CR" smtClean="0"/>
              <a:t>07/06/2020</a:t>
            </a:fld>
            <a:endParaRPr lang="es-C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7B64F8C-30CC-4237-AB8B-4E1B3DBA351D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499466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0A60B-AB49-43F6-92C7-8CF417355E5C}" type="datetimeFigureOut">
              <a:rPr lang="es-CR" smtClean="0"/>
              <a:t>07/06/2020</a:t>
            </a:fld>
            <a:endParaRPr lang="es-C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7B64F8C-30CC-4237-AB8B-4E1B3DBA351D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533793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0A60B-AB49-43F6-92C7-8CF417355E5C}" type="datetimeFigureOut">
              <a:rPr lang="es-CR" smtClean="0"/>
              <a:t>07/06/2020</a:t>
            </a:fld>
            <a:endParaRPr lang="es-C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7B64F8C-30CC-4237-AB8B-4E1B3DBA351D}" type="slidenum">
              <a:rPr lang="es-CR" smtClean="0"/>
              <a:t>‹Nº›</a:t>
            </a:fld>
            <a:endParaRPr lang="es-CR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783712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0A60B-AB49-43F6-92C7-8CF417355E5C}" type="datetimeFigureOut">
              <a:rPr lang="es-CR" smtClean="0"/>
              <a:t>07/06/2020</a:t>
            </a:fld>
            <a:endParaRPr lang="es-C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7B64F8C-30CC-4237-AB8B-4E1B3DBA351D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8224145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0A60B-AB49-43F6-92C7-8CF417355E5C}" type="datetimeFigureOut">
              <a:rPr lang="es-CR" smtClean="0"/>
              <a:t>07/06/2020</a:t>
            </a:fld>
            <a:endParaRPr lang="es-C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7B64F8C-30CC-4237-AB8B-4E1B3DBA351D}" type="slidenum">
              <a:rPr lang="es-CR" smtClean="0"/>
              <a:t>‹Nº›</a:t>
            </a:fld>
            <a:endParaRPr lang="es-CR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302257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0A60B-AB49-43F6-92C7-8CF417355E5C}" type="datetimeFigureOut">
              <a:rPr lang="es-CR" smtClean="0"/>
              <a:t>07/06/2020</a:t>
            </a:fld>
            <a:endParaRPr lang="es-C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7B64F8C-30CC-4237-AB8B-4E1B3DBA351D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2305690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0A60B-AB49-43F6-92C7-8CF417355E5C}" type="datetimeFigureOut">
              <a:rPr lang="es-CR" smtClean="0"/>
              <a:t>07/06/2020</a:t>
            </a:fld>
            <a:endParaRPr lang="es-C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64F8C-30CC-4237-AB8B-4E1B3DBA351D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4679865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0A60B-AB49-43F6-92C7-8CF417355E5C}" type="datetimeFigureOut">
              <a:rPr lang="es-CR" smtClean="0"/>
              <a:t>07/06/2020</a:t>
            </a:fld>
            <a:endParaRPr lang="es-C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64F8C-30CC-4237-AB8B-4E1B3DBA351D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425493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0A60B-AB49-43F6-92C7-8CF417355E5C}" type="datetimeFigureOut">
              <a:rPr lang="es-CR" smtClean="0"/>
              <a:t>07/06/2020</a:t>
            </a:fld>
            <a:endParaRPr lang="es-C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64F8C-30CC-4237-AB8B-4E1B3DBA351D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433862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0A60B-AB49-43F6-92C7-8CF417355E5C}" type="datetimeFigureOut">
              <a:rPr lang="es-CR" smtClean="0"/>
              <a:t>07/06/2020</a:t>
            </a:fld>
            <a:endParaRPr lang="es-C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7B64F8C-30CC-4237-AB8B-4E1B3DBA351D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855266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0A60B-AB49-43F6-92C7-8CF417355E5C}" type="datetimeFigureOut">
              <a:rPr lang="es-CR" smtClean="0"/>
              <a:t>07/06/2020</a:t>
            </a:fld>
            <a:endParaRPr lang="es-C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7B64F8C-30CC-4237-AB8B-4E1B3DBA351D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4009284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0A60B-AB49-43F6-92C7-8CF417355E5C}" type="datetimeFigureOut">
              <a:rPr lang="es-CR" smtClean="0"/>
              <a:t>07/06/2020</a:t>
            </a:fld>
            <a:endParaRPr lang="es-C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7B64F8C-30CC-4237-AB8B-4E1B3DBA351D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226627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0A60B-AB49-43F6-92C7-8CF417355E5C}" type="datetimeFigureOut">
              <a:rPr lang="es-CR" smtClean="0"/>
              <a:t>07/06/2020</a:t>
            </a:fld>
            <a:endParaRPr lang="es-C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64F8C-30CC-4237-AB8B-4E1B3DBA351D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723722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0A60B-AB49-43F6-92C7-8CF417355E5C}" type="datetimeFigureOut">
              <a:rPr lang="es-CR" smtClean="0"/>
              <a:t>07/06/2020</a:t>
            </a:fld>
            <a:endParaRPr lang="es-C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64F8C-30CC-4237-AB8B-4E1B3DBA351D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078165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0A60B-AB49-43F6-92C7-8CF417355E5C}" type="datetimeFigureOut">
              <a:rPr lang="es-CR" smtClean="0"/>
              <a:t>07/06/2020</a:t>
            </a:fld>
            <a:endParaRPr lang="es-C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64F8C-30CC-4237-AB8B-4E1B3DBA351D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295026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0A60B-AB49-43F6-92C7-8CF417355E5C}" type="datetimeFigureOut">
              <a:rPr lang="es-CR" smtClean="0"/>
              <a:t>07/06/2020</a:t>
            </a:fld>
            <a:endParaRPr lang="es-C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7B64F8C-30CC-4237-AB8B-4E1B3DBA351D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4202582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30A60B-AB49-43F6-92C7-8CF417355E5C}" type="datetimeFigureOut">
              <a:rPr lang="es-CR" smtClean="0"/>
              <a:t>07/06/2020</a:t>
            </a:fld>
            <a:endParaRPr lang="es-C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7B64F8C-30CC-4237-AB8B-4E1B3DBA351D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869752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122218" y="623455"/>
            <a:ext cx="9840191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dirty="0" smtClean="0"/>
              <a:t>UNIDAD V: REACCIONES QUÍMICAS</a:t>
            </a:r>
          </a:p>
          <a:p>
            <a:r>
              <a:rPr lang="es-CR" dirty="0" smtClean="0"/>
              <a:t>SUBTEMAS: </a:t>
            </a:r>
          </a:p>
          <a:p>
            <a:r>
              <a:rPr lang="es-CR" dirty="0" smtClean="0"/>
              <a:t>-Reacciones de oxidación-reducción</a:t>
            </a:r>
          </a:p>
          <a:p>
            <a:pPr marL="285750" indent="-285750">
              <a:buFontTx/>
              <a:buChar char="-"/>
            </a:pPr>
            <a:r>
              <a:rPr lang="es-CR" dirty="0" smtClean="0"/>
              <a:t>Concepto</a:t>
            </a:r>
          </a:p>
          <a:p>
            <a:pPr marL="285750" indent="-285750">
              <a:buFontTx/>
              <a:buChar char="-"/>
            </a:pPr>
            <a:r>
              <a:rPr lang="es-CR" dirty="0" smtClean="0"/>
              <a:t>Oxidación y reducción</a:t>
            </a:r>
          </a:p>
          <a:p>
            <a:pPr marL="285750" indent="-285750">
              <a:buFontTx/>
              <a:buChar char="-"/>
            </a:pPr>
            <a:r>
              <a:rPr lang="es-CR" dirty="0" smtClean="0"/>
              <a:t>Número de oxidación</a:t>
            </a:r>
          </a:p>
          <a:p>
            <a:pPr marL="285750" indent="-285750">
              <a:buFontTx/>
              <a:buChar char="-"/>
            </a:pPr>
            <a:r>
              <a:rPr lang="es-CR" dirty="0" smtClean="0"/>
              <a:t>Regla</a:t>
            </a:r>
          </a:p>
          <a:p>
            <a:pPr marL="285750" indent="-285750">
              <a:buFontTx/>
              <a:buChar char="-"/>
            </a:pPr>
            <a:r>
              <a:rPr lang="es-CR" dirty="0" smtClean="0"/>
              <a:t>Agente oxidante y agente reductor</a:t>
            </a:r>
          </a:p>
          <a:p>
            <a:pPr marL="285750" indent="-285750">
              <a:buFontTx/>
              <a:buChar char="-"/>
            </a:pPr>
            <a:r>
              <a:rPr lang="es-CR" dirty="0" smtClean="0"/>
              <a:t>Concepto</a:t>
            </a:r>
          </a:p>
          <a:p>
            <a:pPr marL="285750" indent="-285750">
              <a:buFontTx/>
              <a:buChar char="-"/>
            </a:pPr>
            <a:r>
              <a:rPr lang="es-CR" dirty="0" smtClean="0"/>
              <a:t>Métodos para balancear ecuación </a:t>
            </a:r>
            <a:r>
              <a:rPr lang="es-CR" dirty="0" err="1" smtClean="0"/>
              <a:t>Redox</a:t>
            </a:r>
            <a:endParaRPr lang="es-CR" dirty="0" smtClean="0"/>
          </a:p>
          <a:p>
            <a:pPr marL="285750" indent="-285750">
              <a:buFontTx/>
              <a:buChar char="-"/>
            </a:pPr>
            <a:r>
              <a:rPr lang="es-CR" dirty="0" smtClean="0"/>
              <a:t>Método </a:t>
            </a:r>
            <a:r>
              <a:rPr lang="es-CR" dirty="0" err="1" smtClean="0"/>
              <a:t>Redox</a:t>
            </a:r>
            <a:endParaRPr lang="es-CR" dirty="0" smtClean="0"/>
          </a:p>
          <a:p>
            <a:pPr marL="285750" indent="-285750">
              <a:buFontTx/>
              <a:buChar char="-"/>
            </a:pPr>
            <a:endParaRPr lang="es-CR" dirty="0"/>
          </a:p>
          <a:p>
            <a:r>
              <a:rPr lang="es-CR" dirty="0" smtClean="0"/>
              <a:t>Indicador de logro:</a:t>
            </a:r>
          </a:p>
          <a:p>
            <a:r>
              <a:rPr lang="es-CR" dirty="0" smtClean="0"/>
              <a:t>Analizar las reacciones químicas el comportamiento de elementos y compuestos utilizando el método </a:t>
            </a:r>
            <a:r>
              <a:rPr lang="es-CR" dirty="0" err="1" smtClean="0"/>
              <a:t>Redox</a:t>
            </a:r>
            <a:r>
              <a:rPr lang="es-CR" dirty="0" smtClean="0"/>
              <a:t> con la aplicación de las reglas correspondientes.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8302167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0420" y="527159"/>
            <a:ext cx="8852390" cy="4902091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2400300" y="5554980"/>
            <a:ext cx="8355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dirty="0" smtClean="0"/>
              <a:t>Esto lo llena la maestra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842231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3990" y="623455"/>
            <a:ext cx="9026237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4664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Reacciones de oxidación y reducción - Monografias.co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R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775" y="706580"/>
            <a:ext cx="6096000" cy="457200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4265" y="706580"/>
            <a:ext cx="6096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8714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7489" y="628216"/>
            <a:ext cx="9411566" cy="5398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39168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818409" y="1132609"/>
            <a:ext cx="90400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dirty="0" smtClean="0"/>
              <a:t>Identifique la sustancia oxidada, sustancia reducida, agente oxidante y agente reductor </a:t>
            </a:r>
            <a:endParaRPr lang="es-CR" dirty="0"/>
          </a:p>
        </p:txBody>
      </p:sp>
      <p:sp>
        <p:nvSpPr>
          <p:cNvPr id="5" name="CuadroTexto 4"/>
          <p:cNvSpPr txBox="1"/>
          <p:nvPr/>
        </p:nvSpPr>
        <p:spPr>
          <a:xfrm>
            <a:off x="2363931" y="2161310"/>
            <a:ext cx="7949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dirty="0" smtClean="0"/>
              <a:t>Zn    +    H</a:t>
            </a:r>
            <a:r>
              <a:rPr lang="es-CR" baseline="-25000" dirty="0" smtClean="0"/>
              <a:t>2</a:t>
            </a:r>
            <a:r>
              <a:rPr lang="es-CR" dirty="0" smtClean="0"/>
              <a:t>SO</a:t>
            </a:r>
            <a:r>
              <a:rPr lang="es-CR" baseline="-25000" dirty="0" smtClean="0"/>
              <a:t>4</a:t>
            </a:r>
            <a:r>
              <a:rPr lang="es-CR" dirty="0" smtClean="0"/>
              <a:t>   --------    ZnSO</a:t>
            </a:r>
            <a:r>
              <a:rPr lang="es-CR" baseline="-25000" dirty="0" smtClean="0"/>
              <a:t>4</a:t>
            </a:r>
            <a:r>
              <a:rPr lang="es-CR" dirty="0" smtClean="0"/>
              <a:t>    +    H</a:t>
            </a:r>
            <a:r>
              <a:rPr lang="es-CR" baseline="-25000" dirty="0" smtClean="0"/>
              <a:t>2</a:t>
            </a:r>
            <a:endParaRPr lang="es-CR" baseline="-25000" dirty="0"/>
          </a:p>
        </p:txBody>
      </p:sp>
      <p:sp>
        <p:nvSpPr>
          <p:cNvPr id="6" name="CuadroTexto 5"/>
          <p:cNvSpPr txBox="1"/>
          <p:nvPr/>
        </p:nvSpPr>
        <p:spPr>
          <a:xfrm>
            <a:off x="2363930" y="2728346"/>
            <a:ext cx="7949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dirty="0" smtClean="0"/>
              <a:t>Zn </a:t>
            </a:r>
            <a:r>
              <a:rPr lang="es-CR" baseline="30000" dirty="0" smtClean="0"/>
              <a:t>0</a:t>
            </a:r>
            <a:r>
              <a:rPr lang="es-CR" dirty="0" smtClean="0"/>
              <a:t>   +    H</a:t>
            </a:r>
            <a:r>
              <a:rPr lang="es-CR" baseline="-25000" dirty="0" smtClean="0"/>
              <a:t>2</a:t>
            </a:r>
            <a:r>
              <a:rPr lang="es-CR" baseline="30000" dirty="0" smtClean="0"/>
              <a:t>+1</a:t>
            </a:r>
            <a:r>
              <a:rPr lang="es-CR" dirty="0" smtClean="0"/>
              <a:t>S</a:t>
            </a:r>
            <a:r>
              <a:rPr lang="es-CR" baseline="30000" dirty="0" smtClean="0"/>
              <a:t>+6</a:t>
            </a:r>
            <a:r>
              <a:rPr lang="es-CR" dirty="0" smtClean="0"/>
              <a:t>O</a:t>
            </a:r>
            <a:r>
              <a:rPr lang="es-CR" baseline="-25000" dirty="0" smtClean="0"/>
              <a:t>4</a:t>
            </a:r>
            <a:r>
              <a:rPr lang="es-CR" dirty="0" smtClean="0"/>
              <a:t>  </a:t>
            </a:r>
            <a:r>
              <a:rPr lang="es-CR" baseline="30000" dirty="0" smtClean="0"/>
              <a:t>-2 </a:t>
            </a:r>
            <a:r>
              <a:rPr lang="es-CR" dirty="0" smtClean="0"/>
              <a:t>--------    Zn</a:t>
            </a:r>
            <a:r>
              <a:rPr lang="es-CR" baseline="30000" dirty="0" smtClean="0"/>
              <a:t>+2</a:t>
            </a:r>
            <a:r>
              <a:rPr lang="es-CR" dirty="0" smtClean="0"/>
              <a:t>S</a:t>
            </a:r>
            <a:r>
              <a:rPr lang="es-CR" baseline="30000" dirty="0" smtClean="0"/>
              <a:t>+6</a:t>
            </a:r>
            <a:r>
              <a:rPr lang="es-CR" dirty="0" smtClean="0"/>
              <a:t>O</a:t>
            </a:r>
            <a:r>
              <a:rPr lang="es-CR" baseline="-25000" dirty="0" smtClean="0"/>
              <a:t>4</a:t>
            </a:r>
            <a:r>
              <a:rPr lang="es-CR" dirty="0" smtClean="0"/>
              <a:t> </a:t>
            </a:r>
            <a:r>
              <a:rPr lang="es-CR" baseline="30000" dirty="0" smtClean="0"/>
              <a:t>-2   </a:t>
            </a:r>
            <a:r>
              <a:rPr lang="es-CR" dirty="0" smtClean="0"/>
              <a:t>+    H</a:t>
            </a:r>
            <a:r>
              <a:rPr lang="es-CR" baseline="-25000" dirty="0" smtClean="0"/>
              <a:t>2</a:t>
            </a:r>
            <a:r>
              <a:rPr lang="es-CR" baseline="30000" dirty="0" smtClean="0"/>
              <a:t>0</a:t>
            </a:r>
            <a:endParaRPr lang="es-CR" baseline="30000" dirty="0"/>
          </a:p>
        </p:txBody>
      </p:sp>
      <p:sp>
        <p:nvSpPr>
          <p:cNvPr id="7" name="CuadroTexto 6"/>
          <p:cNvSpPr txBox="1"/>
          <p:nvPr/>
        </p:nvSpPr>
        <p:spPr>
          <a:xfrm>
            <a:off x="2202873" y="3616036"/>
            <a:ext cx="76892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dirty="0" smtClean="0"/>
              <a:t>Zn </a:t>
            </a:r>
            <a:r>
              <a:rPr lang="es-CR" baseline="30000" dirty="0" smtClean="0"/>
              <a:t>0</a:t>
            </a:r>
            <a:r>
              <a:rPr lang="es-CR" dirty="0" smtClean="0"/>
              <a:t>  -----------    Zn </a:t>
            </a:r>
            <a:r>
              <a:rPr lang="es-CR" baseline="30000" dirty="0" smtClean="0"/>
              <a:t>+2</a:t>
            </a:r>
            <a:r>
              <a:rPr lang="es-CR" dirty="0" smtClean="0"/>
              <a:t>  Sustancia oxidada / Agente reductor</a:t>
            </a:r>
            <a:r>
              <a:rPr lang="es-CR" baseline="30000" dirty="0" smtClean="0"/>
              <a:t>  </a:t>
            </a:r>
          </a:p>
          <a:p>
            <a:endParaRPr lang="es-CR" dirty="0"/>
          </a:p>
          <a:p>
            <a:r>
              <a:rPr lang="es-CR" dirty="0" smtClean="0"/>
              <a:t>H </a:t>
            </a:r>
            <a:r>
              <a:rPr lang="es-CR" baseline="30000" dirty="0" smtClean="0"/>
              <a:t>+1    </a:t>
            </a:r>
            <a:r>
              <a:rPr lang="es-CR" dirty="0" smtClean="0"/>
              <a:t>----------    H</a:t>
            </a:r>
            <a:r>
              <a:rPr lang="es-CR" baseline="-25000" dirty="0" smtClean="0"/>
              <a:t>2</a:t>
            </a:r>
            <a:r>
              <a:rPr lang="es-CR" dirty="0" smtClean="0"/>
              <a:t> </a:t>
            </a:r>
            <a:r>
              <a:rPr lang="es-CR" baseline="30000" dirty="0" smtClean="0"/>
              <a:t>0      </a:t>
            </a:r>
            <a:r>
              <a:rPr lang="es-CR" dirty="0" smtClean="0"/>
              <a:t>Sustancia reducida / Agente oxidante</a:t>
            </a:r>
            <a:endParaRPr lang="es-CR" baseline="30000" dirty="0"/>
          </a:p>
        </p:txBody>
      </p:sp>
    </p:spTree>
    <p:extLst>
      <p:ext uri="{BB962C8B-B14F-4D97-AF65-F5344CB8AC3E}">
        <p14:creationId xmlns:p14="http://schemas.microsoft.com/office/powerpoint/2010/main" val="10739374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631373" y="477982"/>
            <a:ext cx="9715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dirty="0" smtClean="0"/>
              <a:t>Actividad 1. Realizar la Actividad 1. el ejercicio 1 de la página 74 , ejercicio 3, 4 y 5 de la página 75 de tu folleto en el cuaderno. Le pones tu nombre completo, sección y le tomas fotos y me lo envías a mi correo: egarcia@colegiocalasanz.edu.ni</a:t>
            </a:r>
            <a:endParaRPr lang="es-CR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 rotWithShape="1">
          <a:blip r:embed="rId2"/>
          <a:srcRect t="8322"/>
          <a:stretch/>
        </p:blipFill>
        <p:spPr>
          <a:xfrm>
            <a:off x="1153391" y="1922318"/>
            <a:ext cx="9881754" cy="4182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58744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/>
          <a:srcRect l="-339" t="6273" r="339" b="58655"/>
          <a:stretch/>
        </p:blipFill>
        <p:spPr>
          <a:xfrm>
            <a:off x="1361208" y="265114"/>
            <a:ext cx="9182966" cy="1600201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1922318" y="1926313"/>
            <a:ext cx="947651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dirty="0" smtClean="0"/>
              <a:t>Cu </a:t>
            </a:r>
            <a:r>
              <a:rPr lang="es-CR" baseline="30000" dirty="0" smtClean="0"/>
              <a:t>0</a:t>
            </a:r>
            <a:r>
              <a:rPr lang="es-CR" dirty="0" smtClean="0"/>
              <a:t>  ------    Cu </a:t>
            </a:r>
            <a:r>
              <a:rPr lang="es-CR" baseline="30000" dirty="0" smtClean="0"/>
              <a:t>+2  </a:t>
            </a:r>
            <a:r>
              <a:rPr lang="es-CR" dirty="0" smtClean="0"/>
              <a:t>Sustancia oxidada  / Agente reductor</a:t>
            </a:r>
          </a:p>
          <a:p>
            <a:r>
              <a:rPr lang="es-CR" dirty="0" smtClean="0"/>
              <a:t>N </a:t>
            </a:r>
            <a:r>
              <a:rPr lang="es-CR" baseline="30000" dirty="0" smtClean="0"/>
              <a:t>+5 </a:t>
            </a:r>
            <a:r>
              <a:rPr lang="es-CR" dirty="0" smtClean="0"/>
              <a:t>-------     N </a:t>
            </a:r>
            <a:r>
              <a:rPr lang="es-CR" baseline="30000" dirty="0" smtClean="0"/>
              <a:t>+2    </a:t>
            </a:r>
            <a:r>
              <a:rPr lang="es-CR" dirty="0" smtClean="0"/>
              <a:t>Sustancia reducida / Agente oxidante</a:t>
            </a:r>
          </a:p>
          <a:p>
            <a:endParaRPr lang="es-CR" dirty="0"/>
          </a:p>
          <a:p>
            <a:r>
              <a:rPr lang="es-CR" dirty="0" smtClean="0"/>
              <a:t>Cu </a:t>
            </a:r>
            <a:r>
              <a:rPr lang="es-CR" baseline="30000" dirty="0" smtClean="0"/>
              <a:t>0</a:t>
            </a:r>
            <a:r>
              <a:rPr lang="es-CR" dirty="0" smtClean="0"/>
              <a:t>  - 2 e -------   Cu </a:t>
            </a:r>
            <a:r>
              <a:rPr lang="es-CR" baseline="30000" dirty="0" smtClean="0"/>
              <a:t>+2  </a:t>
            </a:r>
            <a:r>
              <a:rPr lang="es-CR" dirty="0" smtClean="0"/>
              <a:t>(3)          3Cu </a:t>
            </a:r>
            <a:r>
              <a:rPr lang="es-CR" baseline="30000" dirty="0" smtClean="0"/>
              <a:t>0</a:t>
            </a:r>
            <a:r>
              <a:rPr lang="es-CR" dirty="0" smtClean="0"/>
              <a:t>  - 6 e ------    3 Cu </a:t>
            </a:r>
            <a:r>
              <a:rPr lang="es-CR" baseline="30000" dirty="0" smtClean="0"/>
              <a:t>+2</a:t>
            </a:r>
          </a:p>
          <a:p>
            <a:r>
              <a:rPr lang="es-CR" dirty="0" smtClean="0"/>
              <a:t>N </a:t>
            </a:r>
            <a:r>
              <a:rPr lang="es-CR" baseline="30000" dirty="0" smtClean="0"/>
              <a:t>+5   </a:t>
            </a:r>
            <a:r>
              <a:rPr lang="es-CR" dirty="0" smtClean="0"/>
              <a:t>+ 3 e -----     N </a:t>
            </a:r>
            <a:r>
              <a:rPr lang="es-CR" baseline="30000" dirty="0" smtClean="0"/>
              <a:t>+2   </a:t>
            </a:r>
            <a:r>
              <a:rPr lang="es-CR" dirty="0" smtClean="0"/>
              <a:t>(2)          2 N </a:t>
            </a:r>
            <a:r>
              <a:rPr lang="es-CR" baseline="30000" dirty="0" smtClean="0"/>
              <a:t>+5 </a:t>
            </a:r>
            <a:r>
              <a:rPr lang="es-CR" dirty="0" smtClean="0"/>
              <a:t>+   6 e -----    2 N </a:t>
            </a:r>
            <a:r>
              <a:rPr lang="es-CR" baseline="30000" dirty="0" smtClean="0"/>
              <a:t>+2</a:t>
            </a:r>
          </a:p>
          <a:p>
            <a:endParaRPr lang="es-CR" dirty="0"/>
          </a:p>
          <a:p>
            <a:r>
              <a:rPr lang="es-CR" dirty="0" smtClean="0"/>
              <a:t>                                                3 Cu </a:t>
            </a:r>
            <a:r>
              <a:rPr lang="es-CR" baseline="30000" dirty="0" smtClean="0"/>
              <a:t>0 </a:t>
            </a:r>
            <a:r>
              <a:rPr lang="es-CR" dirty="0" smtClean="0"/>
              <a:t> + 2 N </a:t>
            </a:r>
            <a:r>
              <a:rPr lang="es-CR" baseline="30000" dirty="0" smtClean="0"/>
              <a:t>+5  </a:t>
            </a:r>
            <a:r>
              <a:rPr lang="es-CR" dirty="0" smtClean="0"/>
              <a:t>----   3 Cu </a:t>
            </a:r>
            <a:r>
              <a:rPr lang="es-CR" baseline="30000" dirty="0" smtClean="0"/>
              <a:t>+2  </a:t>
            </a:r>
            <a:r>
              <a:rPr lang="es-CR" dirty="0" smtClean="0"/>
              <a:t>+  2 N </a:t>
            </a:r>
            <a:r>
              <a:rPr lang="es-CR" baseline="30000" dirty="0" smtClean="0"/>
              <a:t>+2</a:t>
            </a:r>
            <a:endParaRPr lang="es-CR" baseline="30000" dirty="0"/>
          </a:p>
        </p:txBody>
      </p:sp>
      <p:cxnSp>
        <p:nvCxnSpPr>
          <p:cNvPr id="5" name="Conector recto 4"/>
          <p:cNvCxnSpPr/>
          <p:nvPr/>
        </p:nvCxnSpPr>
        <p:spPr>
          <a:xfrm>
            <a:off x="5188528" y="3377045"/>
            <a:ext cx="313805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Conector recto 6"/>
          <p:cNvCxnSpPr/>
          <p:nvPr/>
        </p:nvCxnSpPr>
        <p:spPr>
          <a:xfrm flipH="1">
            <a:off x="6161810" y="2616612"/>
            <a:ext cx="498763" cy="97674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9" name="Grupo 18"/>
          <p:cNvGrpSpPr/>
          <p:nvPr/>
        </p:nvGrpSpPr>
        <p:grpSpPr>
          <a:xfrm>
            <a:off x="4859481" y="3911229"/>
            <a:ext cx="3602183" cy="309129"/>
            <a:chOff x="5070764" y="4553816"/>
            <a:chExt cx="3602183" cy="309129"/>
          </a:xfrm>
        </p:grpSpPr>
        <p:cxnSp>
          <p:nvCxnSpPr>
            <p:cNvPr id="9" name="Conector recto de flecha 8"/>
            <p:cNvCxnSpPr/>
            <p:nvPr/>
          </p:nvCxnSpPr>
          <p:spPr>
            <a:xfrm flipV="1">
              <a:off x="5070764" y="4572000"/>
              <a:ext cx="228600" cy="290945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Conector recto de flecha 9"/>
            <p:cNvCxnSpPr/>
            <p:nvPr/>
          </p:nvCxnSpPr>
          <p:spPr>
            <a:xfrm flipV="1">
              <a:off x="6092537" y="4553816"/>
              <a:ext cx="228600" cy="290945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Conector recto de flecha 10"/>
            <p:cNvCxnSpPr/>
            <p:nvPr/>
          </p:nvCxnSpPr>
          <p:spPr>
            <a:xfrm flipV="1">
              <a:off x="7325592" y="4564207"/>
              <a:ext cx="228600" cy="290945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Conector recto de flecha 11"/>
            <p:cNvCxnSpPr/>
            <p:nvPr/>
          </p:nvCxnSpPr>
          <p:spPr>
            <a:xfrm flipV="1">
              <a:off x="8444347" y="4572000"/>
              <a:ext cx="228600" cy="290945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Conector recto 16"/>
            <p:cNvCxnSpPr/>
            <p:nvPr/>
          </p:nvCxnSpPr>
          <p:spPr>
            <a:xfrm>
              <a:off x="5070764" y="4844761"/>
              <a:ext cx="3373583" cy="18184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8" name="CuadroTexto 17"/>
          <p:cNvSpPr txBox="1"/>
          <p:nvPr/>
        </p:nvSpPr>
        <p:spPr>
          <a:xfrm>
            <a:off x="4270664" y="4317546"/>
            <a:ext cx="72112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dirty="0" smtClean="0"/>
              <a:t>Estos número son los tentativo de  la ecuación balanceada</a:t>
            </a:r>
            <a:endParaRPr lang="es-CR" dirty="0"/>
          </a:p>
        </p:txBody>
      </p:sp>
      <p:sp>
        <p:nvSpPr>
          <p:cNvPr id="20" name="CuadroTexto 19"/>
          <p:cNvSpPr txBox="1"/>
          <p:nvPr/>
        </p:nvSpPr>
        <p:spPr>
          <a:xfrm>
            <a:off x="2379518" y="4784066"/>
            <a:ext cx="92063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dirty="0" smtClean="0"/>
              <a:t>3Cu  +  2HNO</a:t>
            </a:r>
            <a:r>
              <a:rPr lang="es-CR" baseline="-25000" dirty="0" smtClean="0"/>
              <a:t>3</a:t>
            </a:r>
            <a:r>
              <a:rPr lang="es-CR" dirty="0" smtClean="0"/>
              <a:t>    ------- 3 Cu(NO</a:t>
            </a:r>
            <a:r>
              <a:rPr lang="es-CR" baseline="-25000" dirty="0" smtClean="0"/>
              <a:t>3</a:t>
            </a:r>
            <a:r>
              <a:rPr lang="es-CR" dirty="0" smtClean="0"/>
              <a:t>)</a:t>
            </a:r>
            <a:r>
              <a:rPr lang="es-CR" baseline="-25000" dirty="0" smtClean="0"/>
              <a:t>2</a:t>
            </a:r>
            <a:r>
              <a:rPr lang="es-CR" dirty="0" smtClean="0"/>
              <a:t>     +   2 NO   +   H</a:t>
            </a:r>
            <a:r>
              <a:rPr lang="es-CR" baseline="-25000" dirty="0" smtClean="0"/>
              <a:t>2</a:t>
            </a:r>
            <a:r>
              <a:rPr lang="es-CR" dirty="0" smtClean="0"/>
              <a:t>O </a:t>
            </a:r>
            <a:endParaRPr lang="es-CR" dirty="0"/>
          </a:p>
        </p:txBody>
      </p:sp>
      <p:sp>
        <p:nvSpPr>
          <p:cNvPr id="21" name="CuadroTexto 20"/>
          <p:cNvSpPr txBox="1"/>
          <p:nvPr/>
        </p:nvSpPr>
        <p:spPr>
          <a:xfrm>
            <a:off x="1563831" y="5314407"/>
            <a:ext cx="96947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dirty="0" smtClean="0"/>
              <a:t>Como no se balancea con los número tentativos se prosigue a balancear por el método de tanteo</a:t>
            </a:r>
            <a:endParaRPr lang="es-CR" dirty="0"/>
          </a:p>
        </p:txBody>
      </p:sp>
      <p:sp>
        <p:nvSpPr>
          <p:cNvPr id="22" name="CuadroTexto 21"/>
          <p:cNvSpPr txBox="1"/>
          <p:nvPr/>
        </p:nvSpPr>
        <p:spPr>
          <a:xfrm>
            <a:off x="2722417" y="5960738"/>
            <a:ext cx="73775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dirty="0" smtClean="0"/>
              <a:t>3 </a:t>
            </a:r>
            <a:r>
              <a:rPr lang="es-CR" dirty="0" smtClean="0"/>
              <a:t>Cu  +  8 HNO</a:t>
            </a:r>
            <a:r>
              <a:rPr lang="es-CR" baseline="-25000" dirty="0" smtClean="0"/>
              <a:t>3</a:t>
            </a:r>
            <a:r>
              <a:rPr lang="es-CR" dirty="0" smtClean="0"/>
              <a:t>    ------- 3 Cu(NO</a:t>
            </a:r>
            <a:r>
              <a:rPr lang="es-CR" baseline="-25000" dirty="0" smtClean="0"/>
              <a:t>3</a:t>
            </a:r>
            <a:r>
              <a:rPr lang="es-CR" dirty="0" smtClean="0"/>
              <a:t>)</a:t>
            </a:r>
            <a:r>
              <a:rPr lang="es-CR" baseline="-25000" dirty="0" smtClean="0"/>
              <a:t>2</a:t>
            </a:r>
            <a:r>
              <a:rPr lang="es-CR" dirty="0" smtClean="0"/>
              <a:t>     +   2 NO   +    4 H</a:t>
            </a:r>
            <a:r>
              <a:rPr lang="es-CR" baseline="-25000" dirty="0" smtClean="0"/>
              <a:t>2</a:t>
            </a:r>
            <a:r>
              <a:rPr lang="es-CR" dirty="0" smtClean="0"/>
              <a:t>O </a:t>
            </a:r>
          </a:p>
          <a:p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2529629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440180" y="548640"/>
            <a:ext cx="954405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dirty="0" smtClean="0"/>
              <a:t>Actividad 2. Balancear por el método de tanteo las siguientes ecuaciones ( Tienen que aplicar el procedimiento mostrado anteriormente. Nota: Lo realizan en su cuaderno le ponen su nombre completo, sección y le toman foto y me lo envían a mi correo.</a:t>
            </a:r>
          </a:p>
          <a:p>
            <a:endParaRPr lang="es-CR" dirty="0"/>
          </a:p>
          <a:p>
            <a:pPr marL="342900" indent="-342900">
              <a:buAutoNum type="arabicPeriod"/>
            </a:pPr>
            <a:r>
              <a:rPr lang="es-CR" dirty="0" smtClean="0"/>
              <a:t>H</a:t>
            </a:r>
            <a:r>
              <a:rPr lang="es-CR" baseline="-25000" dirty="0" smtClean="0"/>
              <a:t>2</a:t>
            </a:r>
            <a:r>
              <a:rPr lang="es-CR" dirty="0" smtClean="0"/>
              <a:t>S </a:t>
            </a:r>
            <a:r>
              <a:rPr lang="es-CR" baseline="-25000" dirty="0" smtClean="0"/>
              <a:t>(</a:t>
            </a:r>
            <a:r>
              <a:rPr lang="es-CR" baseline="-25000" dirty="0" err="1" smtClean="0"/>
              <a:t>ac</a:t>
            </a:r>
            <a:r>
              <a:rPr lang="es-CR" baseline="-25000" dirty="0" smtClean="0"/>
              <a:t>)  </a:t>
            </a:r>
            <a:r>
              <a:rPr lang="es-CR" dirty="0" smtClean="0"/>
              <a:t>+ O</a:t>
            </a:r>
            <a:r>
              <a:rPr lang="es-CR" baseline="-25000" dirty="0" smtClean="0"/>
              <a:t>2</a:t>
            </a:r>
            <a:r>
              <a:rPr lang="es-CR" dirty="0" smtClean="0"/>
              <a:t>  ------   SO</a:t>
            </a:r>
            <a:r>
              <a:rPr lang="es-CR" baseline="-25000" dirty="0" smtClean="0"/>
              <a:t>2</a:t>
            </a:r>
            <a:r>
              <a:rPr lang="es-CR" dirty="0" smtClean="0"/>
              <a:t>   +    H</a:t>
            </a:r>
            <a:r>
              <a:rPr lang="es-CR" baseline="-25000" dirty="0" smtClean="0"/>
              <a:t>2</a:t>
            </a:r>
            <a:r>
              <a:rPr lang="es-CR" dirty="0" smtClean="0"/>
              <a:t>O</a:t>
            </a:r>
          </a:p>
          <a:p>
            <a:pPr marL="342900" indent="-342900">
              <a:buAutoNum type="arabicPeriod"/>
            </a:pPr>
            <a:r>
              <a:rPr lang="es-CR" dirty="0" smtClean="0"/>
              <a:t>FeCl</a:t>
            </a:r>
            <a:r>
              <a:rPr lang="es-CR" baseline="-25000" dirty="0" smtClean="0"/>
              <a:t>3</a:t>
            </a:r>
            <a:r>
              <a:rPr lang="es-CR" dirty="0" smtClean="0"/>
              <a:t>  + </a:t>
            </a:r>
            <a:r>
              <a:rPr lang="es-CR" dirty="0" smtClean="0"/>
              <a:t>H</a:t>
            </a:r>
            <a:r>
              <a:rPr lang="es-CR" baseline="-25000" dirty="0" smtClean="0"/>
              <a:t>2</a:t>
            </a:r>
            <a:r>
              <a:rPr lang="es-CR" dirty="0" smtClean="0"/>
              <a:t>S </a:t>
            </a:r>
            <a:r>
              <a:rPr lang="es-CR" baseline="-25000" dirty="0" smtClean="0"/>
              <a:t>(</a:t>
            </a:r>
            <a:r>
              <a:rPr lang="es-CR" baseline="-25000" dirty="0" err="1" smtClean="0"/>
              <a:t>ac</a:t>
            </a:r>
            <a:r>
              <a:rPr lang="es-CR" baseline="-25000" dirty="0" smtClean="0"/>
              <a:t>)</a:t>
            </a:r>
            <a:r>
              <a:rPr lang="es-CR" dirty="0" smtClean="0"/>
              <a:t>       ------   FeCl</a:t>
            </a:r>
            <a:r>
              <a:rPr lang="es-CR" baseline="-25000" dirty="0" smtClean="0"/>
              <a:t>2 </a:t>
            </a:r>
            <a:r>
              <a:rPr lang="es-CR" dirty="0" smtClean="0"/>
              <a:t>  +  S  +  </a:t>
            </a:r>
            <a:r>
              <a:rPr lang="es-CR" dirty="0" err="1" smtClean="0"/>
              <a:t>HCl</a:t>
            </a:r>
            <a:r>
              <a:rPr lang="es-CR" dirty="0" smtClean="0"/>
              <a:t> </a:t>
            </a:r>
            <a:r>
              <a:rPr lang="es-CR" baseline="-25000" dirty="0" smtClean="0"/>
              <a:t>(</a:t>
            </a:r>
            <a:r>
              <a:rPr lang="es-CR" baseline="-25000" dirty="0" err="1" smtClean="0"/>
              <a:t>ac</a:t>
            </a:r>
            <a:r>
              <a:rPr lang="es-CR" baseline="-25000" dirty="0" smtClean="0"/>
              <a:t>)</a:t>
            </a:r>
          </a:p>
          <a:p>
            <a:pPr marL="342900" indent="-342900">
              <a:buFontTx/>
              <a:buAutoNum type="arabicPeriod"/>
            </a:pPr>
            <a:r>
              <a:rPr lang="es-CR" dirty="0" smtClean="0"/>
              <a:t>La</a:t>
            </a:r>
            <a:r>
              <a:rPr lang="es-CR" baseline="-25000" dirty="0" smtClean="0"/>
              <a:t>2</a:t>
            </a:r>
            <a:r>
              <a:rPr lang="es-CR" dirty="0" smtClean="0"/>
              <a:t>O</a:t>
            </a:r>
            <a:r>
              <a:rPr lang="es-CR" baseline="-25000" dirty="0" smtClean="0"/>
              <a:t>3 </a:t>
            </a:r>
            <a:r>
              <a:rPr lang="es-CR" dirty="0" smtClean="0"/>
              <a:t>  +   </a:t>
            </a:r>
            <a:r>
              <a:rPr lang="es-CR" dirty="0" smtClean="0"/>
              <a:t>H</a:t>
            </a:r>
            <a:r>
              <a:rPr lang="es-CR" baseline="-25000" dirty="0" smtClean="0"/>
              <a:t>2</a:t>
            </a:r>
            <a:r>
              <a:rPr lang="es-CR" dirty="0" smtClean="0"/>
              <a:t>O ------     La(OH)</a:t>
            </a:r>
            <a:r>
              <a:rPr lang="es-CR" baseline="-25000" dirty="0" smtClean="0"/>
              <a:t>2</a:t>
            </a:r>
          </a:p>
          <a:p>
            <a:pPr marL="342900" indent="-342900">
              <a:buFontTx/>
              <a:buAutoNum type="arabicPeriod"/>
            </a:pPr>
            <a:r>
              <a:rPr lang="es-CR" dirty="0" smtClean="0"/>
              <a:t>Ag   +   HNO</a:t>
            </a:r>
            <a:r>
              <a:rPr lang="es-CR" baseline="-25000" dirty="0" smtClean="0"/>
              <a:t>3</a:t>
            </a:r>
            <a:r>
              <a:rPr lang="es-CR" dirty="0" smtClean="0"/>
              <a:t>   -------   NO   + </a:t>
            </a:r>
            <a:r>
              <a:rPr lang="es-CR" dirty="0" smtClean="0"/>
              <a:t>H</a:t>
            </a:r>
            <a:r>
              <a:rPr lang="es-CR" baseline="-25000" dirty="0" smtClean="0"/>
              <a:t>2</a:t>
            </a:r>
            <a:r>
              <a:rPr lang="es-CR" dirty="0" smtClean="0"/>
              <a:t>O    +    AgNO</a:t>
            </a:r>
            <a:r>
              <a:rPr lang="es-CR" baseline="-25000" dirty="0" smtClean="0"/>
              <a:t>3</a:t>
            </a:r>
          </a:p>
          <a:p>
            <a:pPr marL="342900" indent="-342900">
              <a:buFontTx/>
              <a:buAutoNum type="arabicPeriod"/>
            </a:pPr>
            <a:r>
              <a:rPr lang="es-CR" dirty="0" smtClean="0"/>
              <a:t>Sn  + </a:t>
            </a:r>
            <a:r>
              <a:rPr lang="es-CR" dirty="0" smtClean="0"/>
              <a:t>HNO</a:t>
            </a:r>
            <a:r>
              <a:rPr lang="es-CR" baseline="-25000" dirty="0" smtClean="0"/>
              <a:t>3</a:t>
            </a:r>
            <a:r>
              <a:rPr lang="es-CR" dirty="0" smtClean="0"/>
              <a:t>  --------    SNO</a:t>
            </a:r>
            <a:r>
              <a:rPr lang="es-CR" baseline="-25000" dirty="0" smtClean="0"/>
              <a:t>2</a:t>
            </a:r>
            <a:r>
              <a:rPr lang="es-CR" dirty="0" smtClean="0"/>
              <a:t>     +   NO</a:t>
            </a:r>
            <a:r>
              <a:rPr lang="es-CR" baseline="-25000" dirty="0" smtClean="0"/>
              <a:t>2</a:t>
            </a:r>
            <a:r>
              <a:rPr lang="es-CR" dirty="0" smtClean="0"/>
              <a:t>   +  H</a:t>
            </a:r>
            <a:r>
              <a:rPr lang="es-CR" baseline="-25000" dirty="0" smtClean="0"/>
              <a:t>2</a:t>
            </a:r>
            <a:r>
              <a:rPr lang="es-CR" dirty="0" smtClean="0"/>
              <a:t>O</a:t>
            </a:r>
          </a:p>
          <a:p>
            <a:pPr marL="342900" indent="-342900">
              <a:buFontTx/>
              <a:buAutoNum type="arabicPeriod"/>
            </a:pPr>
            <a:endParaRPr lang="es-CR" dirty="0" smtClean="0"/>
          </a:p>
          <a:p>
            <a:pPr marL="342900" indent="-342900">
              <a:buAutoNum type="arabicPeriod"/>
            </a:pPr>
            <a:endParaRPr lang="es-CR" dirty="0" smtClean="0"/>
          </a:p>
          <a:p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8232128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8512" y="384479"/>
            <a:ext cx="5299631" cy="6564961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7600950" y="2354580"/>
            <a:ext cx="39890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dirty="0" smtClean="0"/>
              <a:t>Nombre del estudiante: _________________________________</a:t>
            </a:r>
          </a:p>
          <a:p>
            <a:r>
              <a:rPr lang="es-CR" dirty="0" smtClean="0"/>
              <a:t>Nivel: ____________</a:t>
            </a:r>
          </a:p>
          <a:p>
            <a:r>
              <a:rPr lang="es-CR" dirty="0" smtClean="0"/>
              <a:t>Sección: _________</a:t>
            </a:r>
            <a:endParaRPr lang="es-CR" dirty="0"/>
          </a:p>
        </p:txBody>
      </p:sp>
      <p:cxnSp>
        <p:nvCxnSpPr>
          <p:cNvPr id="9" name="Conector recto de flecha 8"/>
          <p:cNvCxnSpPr/>
          <p:nvPr/>
        </p:nvCxnSpPr>
        <p:spPr>
          <a:xfrm flipV="1">
            <a:off x="7772400" y="3749040"/>
            <a:ext cx="891540" cy="108585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CuadroTexto 9"/>
          <p:cNvSpPr txBox="1"/>
          <p:nvPr/>
        </p:nvSpPr>
        <p:spPr>
          <a:xfrm>
            <a:off x="7509510" y="4844355"/>
            <a:ext cx="40805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dirty="0" smtClean="0"/>
              <a:t>Esto lo deben de llenar y enviarme esto por correo también toda esta página.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198889488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76</TotalTime>
  <Words>431</Words>
  <Application>Microsoft Office PowerPoint</Application>
  <PresentationFormat>Panorámica</PresentationFormat>
  <Paragraphs>45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Espiral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10</cp:revision>
  <dcterms:created xsi:type="dcterms:W3CDTF">2020-06-08T03:22:18Z</dcterms:created>
  <dcterms:modified xsi:type="dcterms:W3CDTF">2020-06-08T04:38:30Z</dcterms:modified>
</cp:coreProperties>
</file>