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79695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595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1986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7656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7903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068134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08635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029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4830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8758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8636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9082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2929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2205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2241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7970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2765F-FA30-4FF4-B4D0-634E3EFAF985}" type="datetimeFigureOut">
              <a:rPr lang="es-CR" smtClean="0"/>
              <a:t>07/06/2020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9CDCCC-6B5F-4554-96AE-440A66A733DD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80559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72837" y="117693"/>
            <a:ext cx="1045325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Unidad V: El medio ambiente y los recursos naturales</a:t>
            </a:r>
          </a:p>
          <a:p>
            <a:r>
              <a:rPr lang="es-CR" dirty="0" smtClean="0"/>
              <a:t>FICHA # 5  VALOR 10 PUNTOS</a:t>
            </a:r>
          </a:p>
          <a:p>
            <a:r>
              <a:rPr lang="es-CR" dirty="0" smtClean="0"/>
              <a:t>Páginas: 101 hasta la 134 de tu libro de Ciencias Naturales.</a:t>
            </a:r>
          </a:p>
          <a:p>
            <a:endParaRPr lang="es-CR" dirty="0"/>
          </a:p>
          <a:p>
            <a:r>
              <a:rPr lang="es-CR" dirty="0" smtClean="0"/>
              <a:t>Temas: 2. Clasificación de los ecosistemas (Continuación)</a:t>
            </a:r>
          </a:p>
          <a:p>
            <a:r>
              <a:rPr lang="es-CR" dirty="0"/>
              <a:t> </a:t>
            </a:r>
            <a:r>
              <a:rPr lang="es-CR" dirty="0" smtClean="0"/>
              <a:t>            3. Factores del ecosistema bióticos y abióticos</a:t>
            </a:r>
          </a:p>
          <a:p>
            <a:r>
              <a:rPr lang="es-CR" dirty="0"/>
              <a:t> </a:t>
            </a:r>
            <a:r>
              <a:rPr lang="es-CR" dirty="0" smtClean="0"/>
              <a:t>            4. Los recursos naturales </a:t>
            </a:r>
          </a:p>
          <a:p>
            <a:r>
              <a:rPr lang="es-CR" dirty="0"/>
              <a:t> </a:t>
            </a:r>
            <a:r>
              <a:rPr lang="es-CR" dirty="0" smtClean="0"/>
              <a:t>            5. Fenómenos naturales y antrópicos, su impacto en el ambiente</a:t>
            </a:r>
          </a:p>
          <a:p>
            <a:endParaRPr lang="es-CR" dirty="0"/>
          </a:p>
          <a:p>
            <a:pPr lvl="0"/>
            <a:r>
              <a:rPr lang="es-CR" dirty="0" smtClean="0"/>
              <a:t>Indicadores de Logros:</a:t>
            </a:r>
          </a:p>
          <a:p>
            <a:pPr lvl="0"/>
            <a:r>
              <a:rPr lang="es-CR" dirty="0"/>
              <a:t>-</a:t>
            </a:r>
            <a:r>
              <a:rPr lang="es-CR" dirty="0" smtClean="0"/>
              <a:t> </a:t>
            </a:r>
            <a:r>
              <a:rPr lang="es-NI" dirty="0"/>
              <a:t>Identifica las características, composición y factores que determinan un ecosistema en su medio.</a:t>
            </a:r>
            <a:endParaRPr lang="es-CR" dirty="0"/>
          </a:p>
          <a:p>
            <a:r>
              <a:rPr lang="es-NI" dirty="0"/>
              <a:t> </a:t>
            </a:r>
            <a:r>
              <a:rPr lang="es-NI" dirty="0" smtClean="0"/>
              <a:t>-Reconoce </a:t>
            </a:r>
            <a:r>
              <a:rPr lang="es-NI" dirty="0"/>
              <a:t>la importancia e interrelación de los factores bióticos y abióticos.</a:t>
            </a:r>
            <a:endParaRPr lang="es-CR" dirty="0"/>
          </a:p>
          <a:p>
            <a:r>
              <a:rPr lang="es-NI" dirty="0"/>
              <a:t>  </a:t>
            </a:r>
            <a:r>
              <a:rPr lang="es-NI" dirty="0" smtClean="0"/>
              <a:t>-Menciona </a:t>
            </a:r>
            <a:r>
              <a:rPr lang="es-NI" dirty="0"/>
              <a:t>las características e importancia de los recursos naturales presentes en su hogar, escuela,  comunidad y los clasifica de acuerdo a criterios. (Biótico, Abióticos, Renovables y no Renovables)</a:t>
            </a:r>
            <a:endParaRPr lang="es-CR" dirty="0"/>
          </a:p>
          <a:p>
            <a:pPr lvl="0"/>
            <a:r>
              <a:rPr lang="es-NI" dirty="0" smtClean="0"/>
              <a:t>-Describe </a:t>
            </a:r>
            <a:r>
              <a:rPr lang="es-NI" dirty="0"/>
              <a:t>las especies autóctonas y exóticas propias de su comunidad y región de acuerdo a criterios (Biótico, Abióticos, Renovables y no Renovables)</a:t>
            </a:r>
            <a:endParaRPr lang="es-CR" dirty="0"/>
          </a:p>
          <a:p>
            <a:pPr lvl="0"/>
            <a:r>
              <a:rPr lang="es-NI" dirty="0" smtClean="0"/>
              <a:t>-Identifica </a:t>
            </a:r>
            <a:r>
              <a:rPr lang="es-NI" dirty="0"/>
              <a:t>actividades realizadas por los seres humanos que contribuyen a la contaminación del medio ambiente.</a:t>
            </a:r>
            <a:endParaRPr lang="es-CR" dirty="0"/>
          </a:p>
          <a:p>
            <a:pPr lvl="0"/>
            <a:r>
              <a:rPr lang="es-NI" dirty="0" smtClean="0"/>
              <a:t>-Identifica </a:t>
            </a:r>
            <a:r>
              <a:rPr lang="es-NI" dirty="0"/>
              <a:t>fenómenos naturales y antrópicos que ocurren con mayor frecuencia en su comunidad que modifican el medio ambiente.</a:t>
            </a:r>
            <a:endParaRPr lang="es-CR" dirty="0"/>
          </a:p>
          <a:p>
            <a:pPr lvl="0"/>
            <a:r>
              <a:rPr lang="es-NI" dirty="0" smtClean="0"/>
              <a:t>-Reconoce </a:t>
            </a:r>
            <a:r>
              <a:rPr lang="es-NI" dirty="0"/>
              <a:t>los sitios vulnerables de su comunidad a fin de evitar desastres por fenómenos naturales y antrópicos.</a:t>
            </a:r>
            <a:endParaRPr lang="es-CR" dirty="0"/>
          </a:p>
          <a:p>
            <a:endParaRPr lang="es-CR" dirty="0" smtClean="0"/>
          </a:p>
        </p:txBody>
      </p:sp>
    </p:spTree>
    <p:extLst>
      <p:ext uri="{BB962C8B-B14F-4D97-AF65-F5344CB8AC3E}">
        <p14:creationId xmlns:p14="http://schemas.microsoft.com/office/powerpoint/2010/main" val="277252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07918" y="623455"/>
            <a:ext cx="10214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1. Identifica, en la sopa de letras, los recursos naturales renovables, no renovables e inagotables. Clasifícalos en el lugar que le corresponde.</a:t>
            </a:r>
            <a:endParaRPr lang="es-CR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087655"/>
              </p:ext>
            </p:extLst>
          </p:nvPr>
        </p:nvGraphicFramePr>
        <p:xfrm>
          <a:off x="3460173" y="1350817"/>
          <a:ext cx="3886200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800"/>
                <a:gridCol w="431800"/>
                <a:gridCol w="431800"/>
                <a:gridCol w="431800"/>
                <a:gridCol w="431800"/>
                <a:gridCol w="431800"/>
                <a:gridCol w="431800"/>
                <a:gridCol w="431800"/>
                <a:gridCol w="431800"/>
              </a:tblGrid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P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C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</a:tr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Y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</a:tr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G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</a:tr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R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</a:tr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K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M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T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I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G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E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</a:tr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J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O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J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</a:tr>
              <a:tr h="329540"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F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U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K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N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L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R" dirty="0" smtClean="0"/>
                        <a:t>A</a:t>
                      </a:r>
                      <a:endParaRPr lang="es-C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769139"/>
              </p:ext>
            </p:extLst>
          </p:nvPr>
        </p:nvGraphicFramePr>
        <p:xfrm>
          <a:off x="1007918" y="4094018"/>
          <a:ext cx="9269844" cy="2173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9948"/>
                <a:gridCol w="3089948"/>
                <a:gridCol w="3089948"/>
              </a:tblGrid>
              <a:tr h="382281">
                <a:tc>
                  <a:txBody>
                    <a:bodyPr/>
                    <a:lstStyle/>
                    <a:p>
                      <a:r>
                        <a:rPr lang="es-CR" dirty="0" smtClean="0"/>
                        <a:t>Recursos</a:t>
                      </a:r>
                      <a:r>
                        <a:rPr lang="es-CR" baseline="0" dirty="0" smtClean="0"/>
                        <a:t> renovables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Recursos no renovables</a:t>
                      </a:r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dirty="0" smtClean="0"/>
                        <a:t>Recursos inagotables</a:t>
                      </a:r>
                      <a:endParaRPr lang="es-CR" dirty="0"/>
                    </a:p>
                  </a:txBody>
                  <a:tcPr/>
                </a:tc>
              </a:tr>
              <a:tr h="1790958">
                <a:tc>
                  <a:txBody>
                    <a:bodyPr/>
                    <a:lstStyle/>
                    <a:p>
                      <a:endParaRPr lang="es-CR" dirty="0" smtClean="0"/>
                    </a:p>
                    <a:p>
                      <a:endParaRPr lang="es-CR" dirty="0" smtClean="0"/>
                    </a:p>
                    <a:p>
                      <a:endParaRPr lang="es-CR" dirty="0" smtClean="0"/>
                    </a:p>
                    <a:p>
                      <a:endParaRPr lang="es-CR" dirty="0" smtClean="0"/>
                    </a:p>
                    <a:p>
                      <a:endParaRPr lang="es-CR" dirty="0" smtClean="0"/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 smtClean="0"/>
                    </a:p>
                    <a:p>
                      <a:endParaRPr lang="es-CR" dirty="0" smtClean="0"/>
                    </a:p>
                    <a:p>
                      <a:endParaRPr lang="es-C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1481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75410" y="332510"/>
            <a:ext cx="1000644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2. Mencione:</a:t>
            </a:r>
          </a:p>
          <a:p>
            <a:endParaRPr lang="es-CR" dirty="0"/>
          </a:p>
          <a:p>
            <a:pPr marL="342900" indent="-342900">
              <a:buAutoNum type="arabicPeriod"/>
            </a:pPr>
            <a:r>
              <a:rPr lang="es-CR" dirty="0" smtClean="0"/>
              <a:t>Los principales ecosistemas representados en la zona costera son.</a:t>
            </a:r>
          </a:p>
          <a:p>
            <a:pPr marL="342900" indent="-342900">
              <a:buAutoNum type="arabicPeriod"/>
            </a:pPr>
            <a:endParaRPr lang="es-CR" dirty="0"/>
          </a:p>
          <a:p>
            <a:pPr marL="342900" indent="-342900">
              <a:buAutoNum type="arabicPeriod"/>
            </a:pPr>
            <a:endParaRPr lang="es-CR" dirty="0" smtClean="0"/>
          </a:p>
          <a:p>
            <a:r>
              <a:rPr lang="es-CR" dirty="0" smtClean="0"/>
              <a:t>2. El habitante más famoso de los lagos de Nicaragua.</a:t>
            </a:r>
          </a:p>
          <a:p>
            <a:endParaRPr lang="es-CR" dirty="0"/>
          </a:p>
          <a:p>
            <a:r>
              <a:rPr lang="es-CR" dirty="0" smtClean="0"/>
              <a:t>3. Los ecosistemas únicos de Nicaragua.</a:t>
            </a:r>
          </a:p>
          <a:p>
            <a:endParaRPr lang="es-CR" dirty="0"/>
          </a:p>
          <a:p>
            <a:r>
              <a:rPr lang="es-CR" dirty="0" smtClean="0"/>
              <a:t>4. Tres medidas para disminuir la contaminación de los ecosistemas acuático.</a:t>
            </a:r>
          </a:p>
          <a:p>
            <a:endParaRPr lang="es-CR" dirty="0"/>
          </a:p>
          <a:p>
            <a:r>
              <a:rPr lang="es-CR" dirty="0" smtClean="0"/>
              <a:t>5. Las cinco especies de tortugas marinas que presentan las playas nicaragüenses en los ecosistemas de anidación.</a:t>
            </a:r>
          </a:p>
          <a:p>
            <a:endParaRPr lang="es-CR" dirty="0"/>
          </a:p>
          <a:p>
            <a:r>
              <a:rPr lang="es-CR" dirty="0" smtClean="0"/>
              <a:t>6. Cuatros amenazas principales que afectan a las especies marinas migratorias.</a:t>
            </a:r>
          </a:p>
          <a:p>
            <a:endParaRPr lang="es-CR" dirty="0"/>
          </a:p>
          <a:p>
            <a:r>
              <a:rPr lang="es-CR" dirty="0" smtClean="0"/>
              <a:t>7. Aves con peligro de desaparecer</a:t>
            </a:r>
          </a:p>
          <a:p>
            <a:endParaRPr lang="es-CR" dirty="0"/>
          </a:p>
          <a:p>
            <a:r>
              <a:rPr lang="es-CR" dirty="0" smtClean="0"/>
              <a:t>8. Los animales de la lista difundida por la Convección sobre el Comercio Internacional de especies.</a:t>
            </a:r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695031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09155" y="592282"/>
            <a:ext cx="1111827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9. Tres formas de protección y preservación de los recursos naturales.</a:t>
            </a:r>
          </a:p>
          <a:p>
            <a:endParaRPr lang="es-CR" dirty="0"/>
          </a:p>
          <a:p>
            <a:r>
              <a:rPr lang="es-CR" dirty="0" smtClean="0"/>
              <a:t>10. Las fuentes que generan contaminación de origen antropogénico más importantes.</a:t>
            </a:r>
          </a:p>
          <a:p>
            <a:endParaRPr lang="es-CR" dirty="0"/>
          </a:p>
          <a:p>
            <a:r>
              <a:rPr lang="es-CR" dirty="0" smtClean="0"/>
              <a:t>11. Tres causas de la contaminación del aire.</a:t>
            </a:r>
          </a:p>
          <a:p>
            <a:endParaRPr lang="es-CR" dirty="0"/>
          </a:p>
          <a:p>
            <a:r>
              <a:rPr lang="es-CR" dirty="0" smtClean="0"/>
              <a:t>12. Las consecuencias de la contaminación del aire.</a:t>
            </a:r>
          </a:p>
          <a:p>
            <a:endParaRPr lang="es-CR" dirty="0"/>
          </a:p>
          <a:p>
            <a:r>
              <a:rPr lang="es-CR" dirty="0" smtClean="0"/>
              <a:t>13. Tres maneras de como puede contaminarse el agua.</a:t>
            </a:r>
          </a:p>
          <a:p>
            <a:endParaRPr lang="es-CR" dirty="0"/>
          </a:p>
          <a:p>
            <a:r>
              <a:rPr lang="es-CR" dirty="0" smtClean="0"/>
              <a:t>14. Dos consecuencias de la contaminación del suelo.</a:t>
            </a:r>
          </a:p>
          <a:p>
            <a:endParaRPr lang="es-CR" dirty="0"/>
          </a:p>
          <a:p>
            <a:r>
              <a:rPr lang="es-CR" dirty="0" smtClean="0"/>
              <a:t>15. Desastres más importantes por su nivel de destrucción en asentamientos humanos.</a:t>
            </a:r>
          </a:p>
          <a:p>
            <a:endParaRPr lang="es-CR" dirty="0"/>
          </a:p>
          <a:p>
            <a:r>
              <a:rPr lang="es-CR" dirty="0" smtClean="0"/>
              <a:t>16. Tipos de vulnerabilidad que se pueden presentar en un territorio.</a:t>
            </a:r>
          </a:p>
          <a:p>
            <a:endParaRPr lang="es-CR" dirty="0"/>
          </a:p>
          <a:p>
            <a:r>
              <a:rPr lang="es-CR" dirty="0" smtClean="0"/>
              <a:t>17. Tipos de amenazas.</a:t>
            </a:r>
          </a:p>
          <a:p>
            <a:endParaRPr lang="es-CR" dirty="0"/>
          </a:p>
          <a:p>
            <a:r>
              <a:rPr lang="es-CR" dirty="0" smtClean="0"/>
              <a:t>18. Tres medidas de precaución.</a:t>
            </a:r>
          </a:p>
          <a:p>
            <a:endParaRPr lang="es-CR" dirty="0"/>
          </a:p>
          <a:p>
            <a:r>
              <a:rPr lang="es-CR" dirty="0" smtClean="0"/>
              <a:t>19. Tres medidas de prevención y protección del medio ambiente.</a:t>
            </a:r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55036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57200" y="249382"/>
            <a:ext cx="106299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3. Complete</a:t>
            </a:r>
          </a:p>
          <a:p>
            <a:endParaRPr lang="es-CR" dirty="0"/>
          </a:p>
          <a:p>
            <a:pPr marL="342900" indent="-342900" algn="just">
              <a:buAutoNum type="arabicPeriod"/>
            </a:pPr>
            <a:r>
              <a:rPr lang="es-CR" dirty="0" smtClean="0"/>
              <a:t>La _______________ es un fenómeno universal mediante el cual algunos animales se trasladan periódicamente de una región a otra, a menudo de manera cíclica y previsible.</a:t>
            </a:r>
          </a:p>
          <a:p>
            <a:pPr marL="342900" indent="-342900" algn="just">
              <a:buAutoNum type="arabicPeriod"/>
            </a:pPr>
            <a:r>
              <a:rPr lang="es-CR" dirty="0"/>
              <a:t> </a:t>
            </a:r>
            <a:r>
              <a:rPr lang="es-CR" dirty="0" smtClean="0"/>
              <a:t>En los ecosistemas nicaragüenses uno de los atractivos más interesantes  son los __________.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Las ______ son mecanismos que se aplican para preservar una especie a fin de evitar una  sobreexplotación o que se capturen en estados inmaduros que no permitan su </a:t>
            </a:r>
            <a:r>
              <a:rPr lang="es-CR" dirty="0" err="1" smtClean="0"/>
              <a:t>desave</a:t>
            </a:r>
            <a:r>
              <a:rPr lang="es-CR" dirty="0" smtClean="0"/>
              <a:t> o reproducción.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Un ecosistema está formado por factores _________ y _________ que interactúan entre sí.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Los ___________________ son todos los factores abióticos o bióticos de la naturaleza que el hombre puede utilizar con el fin de satisfacer su necesidades.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________________ son aquellos recursos que no se agotan con el uso o con el paso del tiempo, sin importar su utilización.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Las fuentes que generan contaminación de origen antropogénico más importantes son: ___________, _____________, _______________ y __________________.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La _____________________ es la incapacidad para que un territorio (con sus componentes ecológicos y sociales) se repongan después de que ha ocurrido un desastre.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La ____________ incluye todo el conjunto de medidas y actividades puestas en prácticas para evitar el impacto perjudicial de fenómenos potencialmente peligrosos.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_____________ es la probabilidad de que ocurra un fenómeno natural o causado por el ser humano que puede poner en peligro a un grupo de personas, sus casas y su ambiente.</a:t>
            </a:r>
          </a:p>
          <a:p>
            <a:pPr marL="342900" indent="-342900" algn="just">
              <a:buAutoNum type="arabicPeriod"/>
            </a:pPr>
            <a:r>
              <a:rPr lang="es-CR" dirty="0" smtClean="0"/>
              <a:t>El ________________________ ha sido calificado como el desastre de origen </a:t>
            </a:r>
            <a:r>
              <a:rPr lang="es-CR" dirty="0" err="1" smtClean="0"/>
              <a:t>hidrometeorológico</a:t>
            </a:r>
            <a:r>
              <a:rPr lang="es-CR" dirty="0" smtClean="0"/>
              <a:t> más grave que haya afectado a la región Centroamericana en muchísimos años.</a:t>
            </a:r>
          </a:p>
          <a:p>
            <a:pPr marL="342900" indent="-342900">
              <a:buAutoNum type="arabicPeriod"/>
            </a:pP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2060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b="11620"/>
          <a:stretch/>
        </p:blipFill>
        <p:spPr>
          <a:xfrm>
            <a:off x="806809" y="312774"/>
            <a:ext cx="5282348" cy="5900989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5912425" y="5143736"/>
            <a:ext cx="56142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Nombre del estudiante:________________________</a:t>
            </a:r>
          </a:p>
          <a:p>
            <a:r>
              <a:rPr lang="es-CR" dirty="0" smtClean="0"/>
              <a:t>Nivel: </a:t>
            </a:r>
            <a:r>
              <a:rPr lang="es-CR" dirty="0" smtClean="0"/>
              <a:t>______________</a:t>
            </a:r>
          </a:p>
          <a:p>
            <a:r>
              <a:rPr lang="es-CR" dirty="0" smtClean="0"/>
              <a:t>Sección: _______</a:t>
            </a:r>
            <a:endParaRPr lang="es-CR" dirty="0" smtClean="0"/>
          </a:p>
          <a:p>
            <a:endParaRPr lang="es-CR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2426" y="1309256"/>
            <a:ext cx="5614255" cy="3687784"/>
          </a:xfrm>
          <a:prstGeom prst="rect">
            <a:avLst/>
          </a:prstGeom>
        </p:spPr>
      </p:pic>
      <p:cxnSp>
        <p:nvCxnSpPr>
          <p:cNvPr id="4" name="Conector recto de flecha 3"/>
          <p:cNvCxnSpPr/>
          <p:nvPr/>
        </p:nvCxnSpPr>
        <p:spPr>
          <a:xfrm flipH="1" flipV="1">
            <a:off x="8063346" y="5829300"/>
            <a:ext cx="872836" cy="384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8936182" y="5829300"/>
            <a:ext cx="2930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Es lo único que llenan </a:t>
            </a:r>
            <a:r>
              <a:rPr lang="es-CR" dirty="0" smtClean="0"/>
              <a:t>aquí y me tienen que enviar esta hoja a  mi correo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6024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1408" y="987466"/>
            <a:ext cx="7625240" cy="45716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911927" y="5870864"/>
            <a:ext cx="831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Esto lo llena la maestra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534141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</TotalTime>
  <Words>703</Words>
  <Application>Microsoft Office PowerPoint</Application>
  <PresentationFormat>Panorámica</PresentationFormat>
  <Paragraphs>146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18</cp:revision>
  <dcterms:created xsi:type="dcterms:W3CDTF">2020-06-07T19:43:28Z</dcterms:created>
  <dcterms:modified xsi:type="dcterms:W3CDTF">2020-06-08T04:39:53Z</dcterms:modified>
</cp:coreProperties>
</file>