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2688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3576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17340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67096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04108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0961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4103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9771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25923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58052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0135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E706E-60A9-4C68-868F-24705F5138BD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8D802-5E0B-43AD-8794-AC1E7EA9B3C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3601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007918" y="789709"/>
            <a:ext cx="98817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TEMA: ENLACE QUÍMICO</a:t>
            </a:r>
          </a:p>
          <a:p>
            <a:r>
              <a:rPr lang="es-CR" dirty="0" smtClean="0"/>
              <a:t>FICHA # 5.</a:t>
            </a:r>
          </a:p>
          <a:p>
            <a:r>
              <a:rPr lang="es-CR" dirty="0" smtClean="0"/>
              <a:t>VALOR 10 PUNTOS</a:t>
            </a:r>
          </a:p>
          <a:p>
            <a:r>
              <a:rPr lang="es-CR" dirty="0" smtClean="0"/>
              <a:t>Indicadores de logros:</a:t>
            </a:r>
          </a:p>
          <a:p>
            <a:pPr lvl="0"/>
            <a:r>
              <a:rPr lang="es-NI" dirty="0" smtClean="0"/>
              <a:t>-Realiza </a:t>
            </a:r>
            <a:r>
              <a:rPr lang="es-NI" dirty="0"/>
              <a:t>estructura de Lewis para representar los diferentes tipos de enlace que se establece entre los átomos.</a:t>
            </a:r>
            <a:endParaRPr lang="es-CR" dirty="0"/>
          </a:p>
          <a:p>
            <a:pPr lvl="0"/>
            <a:r>
              <a:rPr lang="es-NI" dirty="0" smtClean="0"/>
              <a:t>-Identifica </a:t>
            </a:r>
            <a:r>
              <a:rPr lang="es-NI" dirty="0"/>
              <a:t>enlace químico a través de ejercicios prácticos.</a:t>
            </a:r>
            <a:endParaRPr lang="es-CR" dirty="0"/>
          </a:p>
          <a:p>
            <a:endParaRPr lang="es-CR" dirty="0"/>
          </a:p>
        </p:txBody>
      </p:sp>
      <p:sp>
        <p:nvSpPr>
          <p:cNvPr id="5" name="CuadroTexto 4"/>
          <p:cNvSpPr txBox="1"/>
          <p:nvPr/>
        </p:nvSpPr>
        <p:spPr>
          <a:xfrm>
            <a:off x="1007918" y="3013364"/>
            <a:ext cx="1008957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Actividad 1. Utilice la estructura de Lewis para los siguientes compuestos, indicando el tipo de enlace.</a:t>
            </a:r>
          </a:p>
          <a:p>
            <a:pPr marL="342900" indent="-342900">
              <a:buAutoNum type="arabicPeriod"/>
            </a:pPr>
            <a:r>
              <a:rPr lang="es-CR" dirty="0" err="1" smtClean="0"/>
              <a:t>LiCl</a:t>
            </a:r>
            <a:endParaRPr lang="es-CR" dirty="0" smtClean="0"/>
          </a:p>
          <a:p>
            <a:pPr marL="342900" indent="-342900">
              <a:buAutoNum type="arabicPeriod"/>
            </a:pPr>
            <a:r>
              <a:rPr lang="es-CR" dirty="0" smtClean="0"/>
              <a:t>Cs</a:t>
            </a:r>
            <a:r>
              <a:rPr lang="es-CR" baseline="-25000" dirty="0" smtClean="0"/>
              <a:t>2</a:t>
            </a:r>
            <a:r>
              <a:rPr lang="es-CR" dirty="0" smtClean="0"/>
              <a:t>O</a:t>
            </a:r>
          </a:p>
          <a:p>
            <a:pPr marL="342900" indent="-342900">
              <a:buAutoNum type="arabicPeriod"/>
            </a:pPr>
            <a:r>
              <a:rPr lang="es-CR" dirty="0" smtClean="0"/>
              <a:t>CaI</a:t>
            </a:r>
            <a:r>
              <a:rPr lang="es-CR" baseline="-25000" dirty="0" smtClean="0"/>
              <a:t>2</a:t>
            </a:r>
          </a:p>
          <a:p>
            <a:pPr marL="342900" indent="-342900">
              <a:buAutoNum type="arabicPeriod"/>
            </a:pPr>
            <a:r>
              <a:rPr lang="es-CR" dirty="0" smtClean="0"/>
              <a:t>N</a:t>
            </a:r>
            <a:r>
              <a:rPr lang="es-CR" baseline="-25000" dirty="0" smtClean="0"/>
              <a:t>2</a:t>
            </a:r>
          </a:p>
          <a:p>
            <a:pPr marL="342900" indent="-342900">
              <a:buAutoNum type="arabicPeriod"/>
            </a:pPr>
            <a:r>
              <a:rPr lang="es-CR" dirty="0" smtClean="0"/>
              <a:t>Br</a:t>
            </a:r>
            <a:r>
              <a:rPr lang="es-CR" baseline="-25000" dirty="0" smtClean="0"/>
              <a:t>2</a:t>
            </a:r>
          </a:p>
          <a:p>
            <a:pPr marL="342900" indent="-342900">
              <a:buAutoNum type="arabicPeriod"/>
            </a:pPr>
            <a:r>
              <a:rPr lang="es-CR" dirty="0" smtClean="0"/>
              <a:t>H</a:t>
            </a:r>
            <a:r>
              <a:rPr lang="es-CR" baseline="-25000" dirty="0" smtClean="0"/>
              <a:t>2</a:t>
            </a:r>
            <a:r>
              <a:rPr lang="es-CR" dirty="0" smtClean="0"/>
              <a:t>O</a:t>
            </a:r>
          </a:p>
          <a:p>
            <a:pPr marL="342900" indent="-342900">
              <a:buAutoNum type="arabicPeriod"/>
            </a:pPr>
            <a:r>
              <a:rPr lang="es-CR" dirty="0" smtClean="0"/>
              <a:t>O</a:t>
            </a:r>
            <a:r>
              <a:rPr lang="es-CR" baseline="-25000" dirty="0" smtClean="0"/>
              <a:t>2</a:t>
            </a:r>
          </a:p>
          <a:p>
            <a:pPr marL="342900" indent="-342900">
              <a:buAutoNum type="arabicPeriod"/>
            </a:pPr>
            <a:endParaRPr lang="es-CR" dirty="0" smtClean="0"/>
          </a:p>
          <a:p>
            <a:pPr marL="342900" indent="-342900">
              <a:buAutoNum type="arabicPeriod"/>
            </a:pPr>
            <a:endParaRPr lang="es-CR" dirty="0" smtClean="0"/>
          </a:p>
          <a:p>
            <a:pPr marL="342900" indent="-342900">
              <a:buAutoNum type="arabicPeriod"/>
            </a:pPr>
            <a:endParaRPr lang="es-CR" baseline="-25000" dirty="0" smtClean="0"/>
          </a:p>
          <a:p>
            <a:pPr marL="342900" indent="-342900">
              <a:buAutoNum type="arabicPeriod"/>
            </a:pPr>
            <a:endParaRPr lang="es-CR" baseline="-25000" dirty="0"/>
          </a:p>
        </p:txBody>
      </p:sp>
    </p:spTree>
    <p:extLst>
      <p:ext uri="{BB962C8B-B14F-4D97-AF65-F5344CB8AC3E}">
        <p14:creationId xmlns:p14="http://schemas.microsoft.com/office/powerpoint/2010/main" val="418257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83228" y="353291"/>
            <a:ext cx="9996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Actividad 2. Encuentre en la siguiente sopa de letra los términos relacionado con enlace químico use colores para identificarlos.</a:t>
            </a:r>
            <a:endParaRPr lang="es-CR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292475" y="29241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292475" y="29241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R"/>
          </a:p>
        </p:txBody>
      </p:sp>
      <p:sp>
        <p:nvSpPr>
          <p:cNvPr id="10" name="Rectángulo 9"/>
          <p:cNvSpPr/>
          <p:nvPr/>
        </p:nvSpPr>
        <p:spPr>
          <a:xfrm>
            <a:off x="883228" y="1386221"/>
            <a:ext cx="1243284" cy="3769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Ionización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Iónico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Covalente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Electrones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Octeto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Metálico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Polar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Apolar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Catión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Anión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Ión</a:t>
            </a:r>
            <a:endParaRPr lang="es-C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C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Lewis</a:t>
            </a:r>
            <a:endParaRPr lang="es-C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490817"/>
              </p:ext>
            </p:extLst>
          </p:nvPr>
        </p:nvGraphicFramePr>
        <p:xfrm>
          <a:off x="3078365" y="1386217"/>
          <a:ext cx="7575455" cy="4365996"/>
        </p:xfrm>
        <a:graphic>
          <a:graphicData uri="http://schemas.openxmlformats.org/drawingml/2006/table">
            <a:tbl>
              <a:tblPr firstRow="1" firstCol="1" bandRow="1"/>
              <a:tblGrid>
                <a:gridCol w="674480"/>
                <a:gridCol w="691642"/>
                <a:gridCol w="692500"/>
                <a:gridCol w="689926"/>
                <a:gridCol w="698507"/>
                <a:gridCol w="692500"/>
                <a:gridCol w="689068"/>
                <a:gridCol w="692500"/>
                <a:gridCol w="688210"/>
                <a:gridCol w="690784"/>
                <a:gridCol w="675338"/>
              </a:tblGrid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63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71501" y="571500"/>
            <a:ext cx="108273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Actividad 3. Haz un cuadro sinóptico relacionado con las propiedades de las sustancias de acuerdo al tipo de enlace químico.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873531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3" y="150358"/>
            <a:ext cx="6151855" cy="6707642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6722918" y="1963882"/>
            <a:ext cx="47382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Nombre del Estudiante:____________________</a:t>
            </a:r>
          </a:p>
          <a:p>
            <a:r>
              <a:rPr lang="es-CR" dirty="0" smtClean="0"/>
              <a:t>Nivel: ________________________</a:t>
            </a:r>
          </a:p>
          <a:p>
            <a:r>
              <a:rPr lang="es-CR" dirty="0" smtClean="0"/>
              <a:t>Sección: ______________________</a:t>
            </a:r>
            <a:endParaRPr lang="es-CR" dirty="0"/>
          </a:p>
        </p:txBody>
      </p:sp>
      <p:sp>
        <p:nvSpPr>
          <p:cNvPr id="8" name="CuadroTexto 7"/>
          <p:cNvSpPr txBox="1"/>
          <p:nvPr/>
        </p:nvSpPr>
        <p:spPr>
          <a:xfrm>
            <a:off x="8167254" y="833188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Aquí lo llenan ustedes </a:t>
            </a:r>
            <a:r>
              <a:rPr lang="es-CR" dirty="0" smtClean="0"/>
              <a:t>solamente y me </a:t>
            </a:r>
          </a:p>
          <a:p>
            <a:r>
              <a:rPr lang="es-CR" dirty="0" smtClean="0"/>
              <a:t>Envían esta hoja a mi correo.</a:t>
            </a:r>
            <a:endParaRPr lang="es-CR" dirty="0"/>
          </a:p>
        </p:txBody>
      </p:sp>
      <p:cxnSp>
        <p:nvCxnSpPr>
          <p:cNvPr id="10" name="Conector recto de flecha 9"/>
          <p:cNvCxnSpPr/>
          <p:nvPr/>
        </p:nvCxnSpPr>
        <p:spPr>
          <a:xfrm flipH="1">
            <a:off x="7855529" y="1579418"/>
            <a:ext cx="446808" cy="3844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459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434306"/>
              </p:ext>
            </p:extLst>
          </p:nvPr>
        </p:nvGraphicFramePr>
        <p:xfrm>
          <a:off x="2431474" y="3030918"/>
          <a:ext cx="6468368" cy="2673690"/>
        </p:xfrm>
        <a:graphic>
          <a:graphicData uri="http://schemas.openxmlformats.org/drawingml/2006/table">
            <a:tbl>
              <a:tblPr firstRow="1" firstCol="1" bandRow="1"/>
              <a:tblGrid>
                <a:gridCol w="3838099"/>
                <a:gridCol w="311296"/>
                <a:gridCol w="417503"/>
                <a:gridCol w="1901470"/>
              </a:tblGrid>
              <a:tr h="269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Indicadores </a:t>
                      </a:r>
                      <a:endParaRPr lang="es-C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Observaciones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</a:tr>
              <a:tr h="539235">
                <a:tc>
                  <a:txBody>
                    <a:bodyPr/>
                    <a:lstStyle/>
                    <a:p>
                      <a:pPr indent="184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Interpreta la información teórica y la aplica correctamente (2 puntos)</a:t>
                      </a:r>
                      <a:endParaRPr lang="es-C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2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Realiza los procedimientos y llega a un resultado (3 puntos)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6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Resuelva problema de forma autónoma ( 2 puntos)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6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Trabaja de forma ordenada ( 2 puntos)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6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Entrega puntualmente (1 puntos)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15759" y="1439735"/>
            <a:ext cx="5128511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9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Lista de cotejo para qu</a:t>
            </a:r>
            <a:r>
              <a:rPr kumimoji="0" lang="es-CR" altLang="es-C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es-CR" altLang="es-C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mica </a:t>
            </a:r>
            <a:endParaRPr kumimoji="0" lang="es-CR" altLang="es-C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Nombre de la asignatura: </a:t>
            </a:r>
            <a:r>
              <a:rPr kumimoji="0" lang="es-CR" altLang="es-C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</a:t>
            </a:r>
            <a:r>
              <a:rPr kumimoji="0" lang="es-CR" altLang="es-C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es-CR" altLang="es-CR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mica</a:t>
            </a:r>
            <a:endParaRPr kumimoji="0" lang="es-CR" altLang="es-C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alumno:__________________________________________</a:t>
            </a:r>
            <a:endParaRPr kumimoji="0" lang="es-CR" altLang="es-C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Grado:_____________________ Secci</a:t>
            </a:r>
            <a:r>
              <a:rPr kumimoji="0" lang="es-CR" altLang="es-C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s-CR" altLang="es-C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n:__________________</a:t>
            </a:r>
            <a:endParaRPr kumimoji="0" lang="es-CR" altLang="es-C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R" altLang="es-C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 flipH="1">
            <a:off x="2431474" y="5818463"/>
            <a:ext cx="7616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Este el maestro lo llena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33060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rde de resplandor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359</Words>
  <Application>Microsoft Office PowerPoint</Application>
  <PresentationFormat>Panorámica</PresentationFormat>
  <Paragraphs>206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</cp:revision>
  <dcterms:created xsi:type="dcterms:W3CDTF">2020-06-08T02:19:17Z</dcterms:created>
  <dcterms:modified xsi:type="dcterms:W3CDTF">2020-06-08T04:40:52Z</dcterms:modified>
</cp:coreProperties>
</file>